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0"/>
  </p:notesMasterIdLst>
  <p:handoutMasterIdLst>
    <p:handoutMasterId r:id="rId21"/>
  </p:handoutMasterIdLst>
  <p:sldIdLst>
    <p:sldId id="273" r:id="rId2"/>
    <p:sldId id="265" r:id="rId3"/>
    <p:sldId id="266" r:id="rId4"/>
    <p:sldId id="272" r:id="rId5"/>
    <p:sldId id="274" r:id="rId6"/>
    <p:sldId id="276" r:id="rId7"/>
    <p:sldId id="288" r:id="rId8"/>
    <p:sldId id="277" r:id="rId9"/>
    <p:sldId id="289" r:id="rId10"/>
    <p:sldId id="278" r:id="rId11"/>
    <p:sldId id="275" r:id="rId12"/>
    <p:sldId id="279" r:id="rId13"/>
    <p:sldId id="280" r:id="rId14"/>
    <p:sldId id="281" r:id="rId15"/>
    <p:sldId id="282" r:id="rId16"/>
    <p:sldId id="270" r:id="rId17"/>
    <p:sldId id="271"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40" d="100"/>
          <a:sy n="40" d="100"/>
        </p:scale>
        <p:origin x="44" y="71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10/18/2023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10/18/2023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10/18/2023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10/18/2023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10/18/2023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10/18/2023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10/18/2023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10/18/2023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t>10/18/2023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t>10/18/2023</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t>10/18/2023</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10/18/2023</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10/18/2023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10/18/2023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10/18/2023</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90601"/>
            <a:ext cx="9144000" cy="2611438"/>
          </a:xfrm>
        </p:spPr>
        <p:txBody>
          <a:bodyPr>
            <a:normAutofit fontScale="90000"/>
          </a:bodyPr>
          <a:lstStyle/>
          <a:p>
            <a:br>
              <a:rPr lang="en-US" b="1" dirty="0"/>
            </a:br>
            <a:br>
              <a:rPr lang="en-US" b="1" dirty="0"/>
            </a:br>
            <a:br>
              <a:rPr lang="en-US" b="1" dirty="0"/>
            </a:br>
            <a:r>
              <a:rPr lang="en-US" b="1" dirty="0"/>
              <a:t>APLS CONFERENCE </a:t>
            </a:r>
            <a:br>
              <a:rPr lang="en-US" b="1" dirty="0"/>
            </a:br>
            <a:r>
              <a:rPr lang="en-US" b="1" dirty="0"/>
              <a:t>CHICAGO: APRIL 2019</a:t>
            </a:r>
            <a:br>
              <a:rPr lang="en-US" dirty="0"/>
            </a:br>
            <a:endParaRPr lang="en-US" dirty="0"/>
          </a:p>
        </p:txBody>
      </p:sp>
      <p:sp>
        <p:nvSpPr>
          <p:cNvPr id="3" name="Subtitle 2"/>
          <p:cNvSpPr>
            <a:spLocks noGrp="1"/>
          </p:cNvSpPr>
          <p:nvPr>
            <p:ph type="subTitle" idx="1"/>
          </p:nvPr>
        </p:nvSpPr>
        <p:spPr>
          <a:xfrm>
            <a:off x="1524000" y="3602037"/>
            <a:ext cx="9144000" cy="2611437"/>
          </a:xfrm>
        </p:spPr>
        <p:txBody>
          <a:bodyPr/>
          <a:lstStyle/>
          <a:p>
            <a:endParaRPr lang="en-US" b="1" u="sng" dirty="0"/>
          </a:p>
          <a:p>
            <a:r>
              <a:rPr lang="en-US" b="1" u="sng" dirty="0">
                <a:solidFill>
                  <a:srgbClr val="0070C0"/>
                </a:solidFill>
              </a:rPr>
              <a:t>The Evolutionary Process of Information, social evolution, Politics and Media: Defining the Ethical Boundaries</a:t>
            </a:r>
            <a:endParaRPr lang="en-US" dirty="0">
              <a:solidFill>
                <a:srgbClr val="0070C0"/>
              </a:solidFill>
            </a:endParaRPr>
          </a:p>
          <a:p>
            <a:r>
              <a:rPr lang="en-US" b="1" dirty="0">
                <a:solidFill>
                  <a:srgbClr val="0070C0"/>
                </a:solidFill>
              </a:rPr>
              <a:t>John Amankwah, Ph.D.</a:t>
            </a:r>
            <a:endParaRPr lang="en-US" dirty="0">
              <a:solidFill>
                <a:srgbClr val="0070C0"/>
              </a:solidFill>
            </a:endParaRPr>
          </a:p>
          <a:p>
            <a:r>
              <a:rPr lang="en-US" b="1" dirty="0">
                <a:solidFill>
                  <a:srgbClr val="0070C0"/>
                </a:solidFill>
              </a:rPr>
              <a:t>Mount St. Joseph University, Cincinnati, OH 45211</a:t>
            </a:r>
            <a:endParaRPr lang="en-US" dirty="0">
              <a:solidFill>
                <a:srgbClr val="0070C0"/>
              </a:solidFill>
            </a:endParaRPr>
          </a:p>
          <a:p>
            <a:endParaRPr lang="en-US" dirty="0"/>
          </a:p>
        </p:txBody>
      </p:sp>
    </p:spTree>
    <p:extLst>
      <p:ext uri="{BB962C8B-B14F-4D97-AF65-F5344CB8AC3E}">
        <p14:creationId xmlns:p14="http://schemas.microsoft.com/office/powerpoint/2010/main" val="3153115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5C4F90-A4E5-46F9-AB09-FB7834E565DC}"/>
              </a:ext>
            </a:extLst>
          </p:cNvPr>
          <p:cNvSpPr>
            <a:spLocks noGrp="1"/>
          </p:cNvSpPr>
          <p:nvPr>
            <p:ph idx="1"/>
          </p:nvPr>
        </p:nvSpPr>
        <p:spPr>
          <a:ln w="12700">
            <a:solidFill>
              <a:srgbClr val="FF3300"/>
            </a:solidFill>
          </a:ln>
        </p:spPr>
        <p:txBody>
          <a:bodyPr>
            <a:normAutofit/>
          </a:bodyPr>
          <a:lstStyle/>
          <a:p>
            <a:endParaRPr lang="en-US" dirty="0"/>
          </a:p>
          <a:p>
            <a:r>
              <a:rPr lang="en-US" dirty="0">
                <a:solidFill>
                  <a:srgbClr val="0033CC"/>
                </a:solidFill>
              </a:rPr>
              <a:t>Tarde noted</a:t>
            </a:r>
          </a:p>
          <a:p>
            <a:endParaRPr lang="en-US" dirty="0"/>
          </a:p>
          <a:p>
            <a:pPr marL="0" indent="0" algn="ctr">
              <a:buNone/>
            </a:pPr>
            <a:r>
              <a:rPr lang="en-US" dirty="0">
                <a:solidFill>
                  <a:schemeClr val="accent2">
                    <a:lumMod val="50000"/>
                  </a:schemeClr>
                </a:solidFill>
              </a:rPr>
              <a:t>They use this word [heredity] indifferently to</a:t>
            </a:r>
          </a:p>
          <a:p>
            <a:pPr marL="0" indent="0">
              <a:buNone/>
            </a:pPr>
            <a:r>
              <a:rPr lang="en-US" dirty="0">
                <a:solidFill>
                  <a:schemeClr val="accent2">
                    <a:lumMod val="50000"/>
                  </a:schemeClr>
                </a:solidFill>
              </a:rPr>
              <a:t>                    express the transmission of vital characteristics       		         through reproduction and the transmission of </a:t>
            </a:r>
          </a:p>
          <a:p>
            <a:pPr marL="0" indent="0">
              <a:buNone/>
            </a:pPr>
            <a:r>
              <a:rPr lang="en-US" dirty="0">
                <a:solidFill>
                  <a:schemeClr val="accent2">
                    <a:lumMod val="50000"/>
                  </a:schemeClr>
                </a:solidFill>
              </a:rPr>
              <a:t>	         ideas and customs, of social things, </a:t>
            </a:r>
            <a:r>
              <a:rPr lang="en-US">
                <a:solidFill>
                  <a:schemeClr val="accent2">
                    <a:lumMod val="50000"/>
                  </a:schemeClr>
                </a:solidFill>
              </a:rPr>
              <a:t>by ancestral 	 	         tradition, by </a:t>
            </a:r>
            <a:r>
              <a:rPr lang="en-US" dirty="0">
                <a:solidFill>
                  <a:schemeClr val="accent2">
                    <a:lumMod val="50000"/>
                  </a:schemeClr>
                </a:solidFill>
              </a:rPr>
              <a:t>domestic education, and </a:t>
            </a:r>
            <a:r>
              <a:rPr lang="en-US">
                <a:solidFill>
                  <a:schemeClr val="accent2">
                    <a:lumMod val="50000"/>
                  </a:schemeClr>
                </a:solidFill>
              </a:rPr>
              <a:t>by custom-		         imitation</a:t>
            </a:r>
            <a:endParaRPr lang="en-US" dirty="0">
              <a:solidFill>
                <a:schemeClr val="accent2">
                  <a:lumMod val="50000"/>
                </a:schemeClr>
              </a:solidFill>
            </a:endParaRPr>
          </a:p>
        </p:txBody>
      </p:sp>
      <p:sp>
        <p:nvSpPr>
          <p:cNvPr id="4" name="Title 1">
            <a:extLst>
              <a:ext uri="{FF2B5EF4-FFF2-40B4-BE49-F238E27FC236}">
                <a16:creationId xmlns:a16="http://schemas.microsoft.com/office/drawing/2014/main" id="{AC708C34-45EA-4FD9-994F-C145DA96F481}"/>
              </a:ext>
            </a:extLst>
          </p:cNvPr>
          <p:cNvSpPr>
            <a:spLocks noGrp="1"/>
          </p:cNvSpPr>
          <p:nvPr>
            <p:ph type="title"/>
          </p:nvPr>
        </p:nvSpPr>
        <p:spPr>
          <a:xfrm>
            <a:off x="2324100" y="365125"/>
            <a:ext cx="9029700" cy="1325563"/>
          </a:xfrm>
          <a:ln w="19050">
            <a:solidFill>
              <a:srgbClr val="FF3300"/>
            </a:solidFill>
          </a:ln>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Tree>
    <p:extLst>
      <p:ext uri="{BB962C8B-B14F-4D97-AF65-F5344CB8AC3E}">
        <p14:creationId xmlns:p14="http://schemas.microsoft.com/office/powerpoint/2010/main" val="196663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D9CD-878C-4435-AEC8-A1A29A278A26}"/>
              </a:ext>
            </a:extLst>
          </p:cNvPr>
          <p:cNvSpPr>
            <a:spLocks noGrp="1"/>
          </p:cNvSpPr>
          <p:nvPr>
            <p:ph type="title"/>
          </p:nvPr>
        </p:nvSpPr>
        <p:spPr>
          <a:ln w="19050">
            <a:solidFill>
              <a:srgbClr val="FF3300"/>
            </a:solidFill>
          </a:ln>
        </p:spPr>
        <p:txBody>
          <a:bodyPr>
            <a:normAutofit fontScale="90000"/>
          </a:bodyPr>
          <a:lstStyle/>
          <a:p>
            <a:pPr algn="ctr"/>
            <a:br>
              <a:rPr lang="en-US" sz="28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2800" dirty="0">
                <a:solidFill>
                  <a:srgbClr val="0070C0"/>
                </a:solidFill>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2009C73-CC9A-4EF3-8311-C29492F040D9}"/>
              </a:ext>
            </a:extLst>
          </p:cNvPr>
          <p:cNvSpPr>
            <a:spLocks noGrp="1"/>
          </p:cNvSpPr>
          <p:nvPr>
            <p:ph idx="1"/>
          </p:nvPr>
        </p:nvSpPr>
        <p:spPr>
          <a:ln w="28575">
            <a:solidFill>
              <a:srgbClr val="FF3300"/>
            </a:solidFill>
          </a:ln>
        </p:spPr>
        <p:txBody>
          <a:bodyPr/>
          <a:lstStyle/>
          <a:p>
            <a:r>
              <a:rPr lang="en-US" dirty="0">
                <a:solidFill>
                  <a:schemeClr val="accent2">
                    <a:lumMod val="50000"/>
                  </a:schemeClr>
                </a:solidFill>
              </a:rPr>
              <a:t>Emile Durkheim, a social anthropologist postulated that the replication of ideas through imitation should be situated within social groups and notes:</a:t>
            </a:r>
          </a:p>
          <a:p>
            <a:endParaRPr lang="en-US" dirty="0"/>
          </a:p>
          <a:p>
            <a:pPr marL="0" indent="0" algn="just">
              <a:buNone/>
            </a:pPr>
            <a:r>
              <a:rPr lang="en-US" dirty="0"/>
              <a:t>	</a:t>
            </a:r>
            <a:r>
              <a:rPr lang="en-US" dirty="0">
                <a:solidFill>
                  <a:srgbClr val="0033CC"/>
                </a:solidFill>
              </a:rPr>
              <a:t>Each social group has a collective inclination </a:t>
            </a:r>
          </a:p>
          <a:p>
            <a:pPr marL="0" indent="0" algn="just">
              <a:buNone/>
            </a:pPr>
            <a:r>
              <a:rPr lang="en-US" dirty="0">
                <a:solidFill>
                  <a:srgbClr val="0033CC"/>
                </a:solidFill>
              </a:rPr>
              <a:t>	for an act, quite its own and the source of all</a:t>
            </a:r>
          </a:p>
          <a:p>
            <a:pPr marL="0" indent="0" algn="just">
              <a:buNone/>
            </a:pPr>
            <a:r>
              <a:rPr lang="en-US" dirty="0">
                <a:solidFill>
                  <a:srgbClr val="0033CC"/>
                </a:solidFill>
              </a:rPr>
              <a:t>	individual inclinations, rather than their result</a:t>
            </a:r>
          </a:p>
        </p:txBody>
      </p:sp>
    </p:spTree>
    <p:extLst>
      <p:ext uri="{BB962C8B-B14F-4D97-AF65-F5344CB8AC3E}">
        <p14:creationId xmlns:p14="http://schemas.microsoft.com/office/powerpoint/2010/main" val="1072847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B9942B-7769-4363-851B-2D6092EEC9CA}"/>
              </a:ext>
            </a:extLst>
          </p:cNvPr>
          <p:cNvSpPr>
            <a:spLocks noGrp="1"/>
          </p:cNvSpPr>
          <p:nvPr>
            <p:ph idx="1"/>
          </p:nvPr>
        </p:nvSpPr>
        <p:spPr/>
        <p:txBody>
          <a:bodyPr>
            <a:normAutofit/>
          </a:bodyPr>
          <a:lstStyle/>
          <a:p>
            <a:r>
              <a:rPr lang="en-US" b="1" dirty="0">
                <a:solidFill>
                  <a:schemeClr val="accent2">
                    <a:lumMod val="50000"/>
                  </a:schemeClr>
                </a:solidFill>
              </a:rPr>
              <a:t>The Concept of “Meme”</a:t>
            </a:r>
          </a:p>
          <a:p>
            <a:r>
              <a:rPr lang="en-US" dirty="0"/>
              <a:t>. </a:t>
            </a:r>
            <a:r>
              <a:rPr lang="en-US" dirty="0">
                <a:solidFill>
                  <a:srgbClr val="0033CC"/>
                </a:solidFill>
              </a:rPr>
              <a:t>Henry </a:t>
            </a:r>
            <a:r>
              <a:rPr lang="en-US" dirty="0" err="1">
                <a:solidFill>
                  <a:srgbClr val="0033CC"/>
                </a:solidFill>
              </a:rPr>
              <a:t>Plotkins</a:t>
            </a:r>
            <a:r>
              <a:rPr lang="en-US" dirty="0">
                <a:solidFill>
                  <a:srgbClr val="0033CC"/>
                </a:solidFill>
              </a:rPr>
              <a:t>, for instance argues</a:t>
            </a:r>
          </a:p>
          <a:p>
            <a:r>
              <a:rPr lang="en-US" dirty="0">
                <a:solidFill>
                  <a:srgbClr val="0033CC"/>
                </a:solidFill>
              </a:rPr>
              <a:t> 	  all of memetic replication looks different from genetic</a:t>
            </a:r>
          </a:p>
          <a:p>
            <a:r>
              <a:rPr lang="en-US" dirty="0">
                <a:solidFill>
                  <a:srgbClr val="0033CC"/>
                </a:solidFill>
              </a:rPr>
              <a:t>           replication: not much longevity except for core </a:t>
            </a:r>
          </a:p>
          <a:p>
            <a:r>
              <a:rPr lang="en-US" dirty="0">
                <a:solidFill>
                  <a:srgbClr val="0033CC"/>
                </a:solidFill>
              </a:rPr>
              <a:t>           conventional meaning and startling detail; very little</a:t>
            </a:r>
          </a:p>
          <a:p>
            <a:r>
              <a:rPr lang="en-US" dirty="0">
                <a:solidFill>
                  <a:srgbClr val="0033CC"/>
                </a:solidFill>
              </a:rPr>
              <a:t>           fidelity apart from simple memes; and a fecundity that </a:t>
            </a:r>
          </a:p>
          <a:p>
            <a:r>
              <a:rPr lang="en-US" dirty="0">
                <a:solidFill>
                  <a:srgbClr val="0033CC"/>
                </a:solidFill>
              </a:rPr>
              <a:t>           probably varies from person to person as a result of </a:t>
            </a:r>
          </a:p>
          <a:p>
            <a:r>
              <a:rPr lang="en-US" dirty="0">
                <a:solidFill>
                  <a:srgbClr val="0033CC"/>
                </a:solidFill>
              </a:rPr>
              <a:t>           differences in cognitive capacity yet to be understood</a:t>
            </a:r>
          </a:p>
          <a:p>
            <a:endParaRPr lang="en-US" dirty="0"/>
          </a:p>
        </p:txBody>
      </p:sp>
      <p:sp>
        <p:nvSpPr>
          <p:cNvPr id="4" name="Title 1">
            <a:extLst>
              <a:ext uri="{FF2B5EF4-FFF2-40B4-BE49-F238E27FC236}">
                <a16:creationId xmlns:a16="http://schemas.microsoft.com/office/drawing/2014/main" id="{DFA4EC87-872F-46D3-B241-A240C81BF82F}"/>
              </a:ext>
            </a:extLst>
          </p:cNvPr>
          <p:cNvSpPr>
            <a:spLocks noGrp="1"/>
          </p:cNvSpPr>
          <p:nvPr>
            <p:ph type="title"/>
          </p:nvPr>
        </p:nvSpPr>
        <p:spPr>
          <a:xfrm>
            <a:off x="2324100" y="365125"/>
            <a:ext cx="9029700" cy="1325563"/>
          </a:xfrm>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Tree>
    <p:extLst>
      <p:ext uri="{BB962C8B-B14F-4D97-AF65-F5344CB8AC3E}">
        <p14:creationId xmlns:p14="http://schemas.microsoft.com/office/powerpoint/2010/main" val="285253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BE3BBA-E616-4814-AC5F-515CB939F18D}"/>
              </a:ext>
            </a:extLst>
          </p:cNvPr>
          <p:cNvSpPr>
            <a:spLocks noGrp="1"/>
          </p:cNvSpPr>
          <p:nvPr>
            <p:ph idx="1"/>
          </p:nvPr>
        </p:nvSpPr>
        <p:spPr/>
        <p:txBody>
          <a:bodyPr>
            <a:normAutofit fontScale="85000" lnSpcReduction="20000"/>
          </a:bodyPr>
          <a:lstStyle/>
          <a:p>
            <a:r>
              <a:rPr lang="en-US" b="1" dirty="0">
                <a:solidFill>
                  <a:schemeClr val="accent2">
                    <a:lumMod val="50000"/>
                  </a:schemeClr>
                </a:solidFill>
              </a:rPr>
              <a:t>Impact of Social Evolution on Politics and Media:</a:t>
            </a:r>
            <a:endParaRPr lang="en-US" dirty="0">
              <a:solidFill>
                <a:schemeClr val="accent2">
                  <a:lumMod val="50000"/>
                </a:schemeClr>
              </a:solidFill>
            </a:endParaRPr>
          </a:p>
          <a:p>
            <a:pPr marL="514350" indent="-514350">
              <a:buAutoNum type="arabicPeriod"/>
            </a:pPr>
            <a:r>
              <a:rPr lang="en-US" dirty="0">
                <a:solidFill>
                  <a:srgbClr val="0033CC"/>
                </a:solidFill>
              </a:rPr>
              <a:t>The contribution of social evolution to our understanding why people act the way they do and believe what they believe is because of the notion that information is physical embedded in human brains and must be communicated through a medium, i.e. speech, print media, radio, T.V. or the Internet. </a:t>
            </a:r>
          </a:p>
          <a:p>
            <a:pPr marL="0" indent="0">
              <a:buNone/>
            </a:pPr>
            <a:r>
              <a:rPr lang="en-US" dirty="0">
                <a:solidFill>
                  <a:srgbClr val="0033CC"/>
                </a:solidFill>
              </a:rPr>
              <a:t>2. </a:t>
            </a:r>
            <a:r>
              <a:rPr lang="en-US" dirty="0">
                <a:solidFill>
                  <a:schemeClr val="accent2">
                    <a:lumMod val="50000"/>
                  </a:schemeClr>
                </a:solidFill>
              </a:rPr>
              <a:t>In the world of politics, information always trickles down to us through    mediated forms- journalism, radio, TV, the Internet, etc. and in the last twenty thirty years through social platforms. The watering down of such information to those who do not control the information only makes matters worse. However, it is also true that the media is an information provider that transport information from its point of origin to millions of consumers. Our extreme reliance on the media for information means that it has tremendous power in shaping our believe systems.</a:t>
            </a:r>
          </a:p>
          <a:p>
            <a:pPr marL="0" indent="0">
              <a:buNone/>
            </a:pPr>
            <a:endParaRPr lang="en-US" dirty="0">
              <a:solidFill>
                <a:srgbClr val="0033CC"/>
              </a:solidFill>
            </a:endParaRPr>
          </a:p>
        </p:txBody>
      </p:sp>
      <p:sp>
        <p:nvSpPr>
          <p:cNvPr id="4" name="Title 1">
            <a:extLst>
              <a:ext uri="{FF2B5EF4-FFF2-40B4-BE49-F238E27FC236}">
                <a16:creationId xmlns:a16="http://schemas.microsoft.com/office/drawing/2014/main" id="{4BF19C99-9C7F-481A-9C91-E0A33B23BDA6}"/>
              </a:ext>
            </a:extLst>
          </p:cNvPr>
          <p:cNvSpPr>
            <a:spLocks noGrp="1"/>
          </p:cNvSpPr>
          <p:nvPr>
            <p:ph type="title"/>
          </p:nvPr>
        </p:nvSpPr>
        <p:spPr>
          <a:xfrm>
            <a:off x="2324100" y="365125"/>
            <a:ext cx="9029700" cy="1325563"/>
          </a:xfrm>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Tree>
    <p:extLst>
      <p:ext uri="{BB962C8B-B14F-4D97-AF65-F5344CB8AC3E}">
        <p14:creationId xmlns:p14="http://schemas.microsoft.com/office/powerpoint/2010/main" val="57039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86D37B-5EB6-454A-BE2B-AB1AABA58A9B}"/>
              </a:ext>
            </a:extLst>
          </p:cNvPr>
          <p:cNvSpPr>
            <a:spLocks noGrp="1"/>
          </p:cNvSpPr>
          <p:nvPr>
            <p:ph idx="1"/>
          </p:nvPr>
        </p:nvSpPr>
        <p:spPr/>
        <p:txBody>
          <a:bodyPr/>
          <a:lstStyle/>
          <a:p>
            <a:r>
              <a:rPr lang="en-US" b="1" dirty="0">
                <a:solidFill>
                  <a:schemeClr val="accent2">
                    <a:lumMod val="50000"/>
                  </a:schemeClr>
                </a:solidFill>
              </a:rPr>
              <a:t>Conclusion:</a:t>
            </a:r>
          </a:p>
          <a:p>
            <a:r>
              <a:rPr lang="en-US" dirty="0">
                <a:solidFill>
                  <a:srgbClr val="0033CC"/>
                </a:solidFill>
              </a:rPr>
              <a:t>The schema theory premised on the notion that our brains are wired to process information and propel us to articulate the information through interpretation has awed us because of the complexities involved on the process of information</a:t>
            </a:r>
          </a:p>
          <a:p>
            <a:r>
              <a:rPr lang="en-US" dirty="0">
                <a:solidFill>
                  <a:srgbClr val="0033CC"/>
                </a:solidFill>
              </a:rPr>
              <a:t>observed that information has the capability of transforming the social environment through several conduits</a:t>
            </a:r>
          </a:p>
          <a:p>
            <a:endParaRPr lang="en-US" dirty="0">
              <a:solidFill>
                <a:srgbClr val="0033CC"/>
              </a:solidFill>
            </a:endParaRPr>
          </a:p>
        </p:txBody>
      </p:sp>
      <p:sp>
        <p:nvSpPr>
          <p:cNvPr id="5" name="Title 1">
            <a:extLst>
              <a:ext uri="{FF2B5EF4-FFF2-40B4-BE49-F238E27FC236}">
                <a16:creationId xmlns:a16="http://schemas.microsoft.com/office/drawing/2014/main" id="{EE2C3545-52B9-4CFA-9346-7D343C069E0E}"/>
              </a:ext>
            </a:extLst>
          </p:cNvPr>
          <p:cNvSpPr>
            <a:spLocks noGrp="1"/>
          </p:cNvSpPr>
          <p:nvPr>
            <p:ph type="title"/>
          </p:nvPr>
        </p:nvSpPr>
        <p:spPr>
          <a:xfrm>
            <a:off x="2324100" y="365125"/>
            <a:ext cx="9029700" cy="1325563"/>
          </a:xfrm>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Tree>
    <p:extLst>
      <p:ext uri="{BB962C8B-B14F-4D97-AF65-F5344CB8AC3E}">
        <p14:creationId xmlns:p14="http://schemas.microsoft.com/office/powerpoint/2010/main" val="2667889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60D3B0-F93D-43C2-96B4-2A43FFA00618}"/>
              </a:ext>
            </a:extLst>
          </p:cNvPr>
          <p:cNvSpPr>
            <a:spLocks noGrp="1"/>
          </p:cNvSpPr>
          <p:nvPr>
            <p:ph idx="1"/>
          </p:nvPr>
        </p:nvSpPr>
        <p:spPr/>
        <p:txBody>
          <a:bodyPr>
            <a:normAutofit fontScale="92500" lnSpcReduction="20000"/>
          </a:bodyPr>
          <a:lstStyle/>
          <a:p>
            <a:r>
              <a:rPr lang="en-US" dirty="0">
                <a:solidFill>
                  <a:schemeClr val="accent2">
                    <a:lumMod val="50000"/>
                  </a:schemeClr>
                </a:solidFill>
              </a:rPr>
              <a:t>Memes do not spread from brain to brain like computer files copied from computer to computer, without prejudice. They spread differentially, depending on the brain’s preexisting schemas, and they are rough copies, linked to idiosyncratic memories and emotions in different brains. </a:t>
            </a:r>
          </a:p>
          <a:p>
            <a:endParaRPr lang="en-US" dirty="0"/>
          </a:p>
          <a:p>
            <a:r>
              <a:rPr lang="en-US" dirty="0">
                <a:solidFill>
                  <a:srgbClr val="0033CC"/>
                </a:solidFill>
              </a:rPr>
              <a:t>Hence, the information content of a meme in two minds may be the same, but the subjective understanding or meaning they engender may be different. And these subjective understandings, undergirded by memories and emotion, make some ideologies or social representations more or less likely to be adopted. In the fashion, the lines of ethics become blur; stories are hyped, misinterpreted, and misinformation spread</a:t>
            </a:r>
            <a:r>
              <a:rPr lang="en-US" dirty="0"/>
              <a:t>.</a:t>
            </a:r>
          </a:p>
          <a:p>
            <a:endParaRPr lang="en-US" dirty="0"/>
          </a:p>
        </p:txBody>
      </p:sp>
      <p:sp>
        <p:nvSpPr>
          <p:cNvPr id="4" name="Title 1">
            <a:extLst>
              <a:ext uri="{FF2B5EF4-FFF2-40B4-BE49-F238E27FC236}">
                <a16:creationId xmlns:a16="http://schemas.microsoft.com/office/drawing/2014/main" id="{0581E3FB-4375-4E40-83CB-37F5CDB74443}"/>
              </a:ext>
            </a:extLst>
          </p:cNvPr>
          <p:cNvSpPr>
            <a:spLocks noGrp="1"/>
          </p:cNvSpPr>
          <p:nvPr>
            <p:ph type="title"/>
          </p:nvPr>
        </p:nvSpPr>
        <p:spPr>
          <a:xfrm>
            <a:off x="2324100" y="365125"/>
            <a:ext cx="9029700" cy="1325563"/>
          </a:xfrm>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Tree>
    <p:extLst>
      <p:ext uri="{BB962C8B-B14F-4D97-AF65-F5344CB8AC3E}">
        <p14:creationId xmlns:p14="http://schemas.microsoft.com/office/powerpoint/2010/main" val="1390878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84C4-202C-4D9E-AC58-A49BD68EAB49}"/>
              </a:ext>
            </a:extLst>
          </p:cNvPr>
          <p:cNvSpPr>
            <a:spLocks noGrp="1"/>
          </p:cNvSpPr>
          <p:nvPr>
            <p:ph type="title"/>
          </p:nvPr>
        </p:nvSpPr>
        <p:spPr/>
        <p:txBody>
          <a:bodyPr>
            <a:normAutofit fontScale="90000"/>
          </a:bodyPr>
          <a:lstStyle/>
          <a:p>
            <a:pPr algn="ctr"/>
            <a:br>
              <a:rPr lang="en-US" sz="3100" b="1" dirty="0">
                <a:solidFill>
                  <a:srgbClr val="0070C0"/>
                </a:solidFill>
                <a:latin typeface="Times New Roman" panose="02020603050405020304" pitchFamily="18" charset="0"/>
                <a:cs typeface="Times New Roman" panose="02020603050405020304" pitchFamily="18" charset="0"/>
              </a:rPr>
            </a:b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4000" dirty="0">
                <a:solidFill>
                  <a:srgbClr val="0070C0"/>
                </a:solidFill>
              </a:rPr>
            </a:br>
            <a:endParaRPr lang="en-US" dirty="0"/>
          </a:p>
        </p:txBody>
      </p:sp>
      <p:sp>
        <p:nvSpPr>
          <p:cNvPr id="3" name="Content Placeholder 2">
            <a:extLst>
              <a:ext uri="{FF2B5EF4-FFF2-40B4-BE49-F238E27FC236}">
                <a16:creationId xmlns:a16="http://schemas.microsoft.com/office/drawing/2014/main" id="{91C79386-D5C4-41FC-8751-66DB6FAD715D}"/>
              </a:ext>
            </a:extLst>
          </p:cNvPr>
          <p:cNvSpPr>
            <a:spLocks noGrp="1"/>
          </p:cNvSpPr>
          <p:nvPr>
            <p:ph idx="1"/>
          </p:nvPr>
        </p:nvSpPr>
        <p:spPr/>
        <p:txBody>
          <a:bodyPr/>
          <a:lstStyle/>
          <a:p>
            <a:endParaRPr lang="en-US" dirty="0"/>
          </a:p>
          <a:p>
            <a:r>
              <a:rPr lang="en-US" sz="3200" dirty="0">
                <a:solidFill>
                  <a:schemeClr val="accent2">
                    <a:lumMod val="50000"/>
                  </a:schemeClr>
                </a:solidFill>
              </a:rPr>
              <a:t>The struggle to articulate the conceptualization of political information processes either through political campaigns by politicians or through the media plays an important role for citizens in determining the ethical underpinnings of the information they absorb.</a:t>
            </a:r>
          </a:p>
        </p:txBody>
      </p:sp>
    </p:spTree>
    <p:extLst>
      <p:ext uri="{BB962C8B-B14F-4D97-AF65-F5344CB8AC3E}">
        <p14:creationId xmlns:p14="http://schemas.microsoft.com/office/powerpoint/2010/main" val="3772648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D8507-B7C5-493B-866C-A94D20A6C65E}"/>
              </a:ext>
            </a:extLst>
          </p:cNvPr>
          <p:cNvSpPr>
            <a:spLocks noGrp="1"/>
          </p:cNvSpPr>
          <p:nvPr>
            <p:ph type="title"/>
          </p:nvPr>
        </p:nvSpPr>
        <p:spPr>
          <a:ln w="12700">
            <a:solidFill>
              <a:srgbClr val="FF3300"/>
            </a:solidFill>
          </a:ln>
        </p:spPr>
        <p:txBody>
          <a:bodyPr>
            <a:no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2800" dirty="0">
                <a:solidFill>
                  <a:srgbClr val="0070C0"/>
                </a:solidFill>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9EFCCCD-8103-4825-AE08-98EA98375ED4}"/>
              </a:ext>
            </a:extLst>
          </p:cNvPr>
          <p:cNvSpPr>
            <a:spLocks noGrp="1"/>
          </p:cNvSpPr>
          <p:nvPr>
            <p:ph idx="1"/>
          </p:nvPr>
        </p:nvSpPr>
        <p:spPr>
          <a:ln>
            <a:solidFill>
              <a:srgbClr val="0033CC"/>
            </a:solidFill>
          </a:ln>
        </p:spPr>
        <p:txBody>
          <a:bodyPr/>
          <a:lstStyle/>
          <a:p>
            <a:endParaRPr lang="en-US" sz="3200" dirty="0">
              <a:solidFill>
                <a:schemeClr val="accent2">
                  <a:lumMod val="50000"/>
                </a:schemeClr>
              </a:solidFill>
            </a:endParaRPr>
          </a:p>
          <a:p>
            <a:r>
              <a:rPr lang="en-US" sz="3200" dirty="0">
                <a:solidFill>
                  <a:schemeClr val="accent2">
                    <a:lumMod val="50000"/>
                  </a:schemeClr>
                </a:solidFill>
              </a:rPr>
              <a:t>The influence of media information systems in politics has increased in the last thirty years because of the advancement in media technology, and</a:t>
            </a:r>
          </a:p>
          <a:p>
            <a:endParaRPr lang="en-US" dirty="0"/>
          </a:p>
          <a:p>
            <a:r>
              <a:rPr lang="en-US" sz="3200" dirty="0">
                <a:solidFill>
                  <a:schemeClr val="accent4">
                    <a:lumMod val="50000"/>
                  </a:schemeClr>
                </a:solidFill>
              </a:rPr>
              <a:t> </a:t>
            </a:r>
            <a:r>
              <a:rPr lang="en-US" sz="3200" dirty="0">
                <a:solidFill>
                  <a:schemeClr val="accent2">
                    <a:lumMod val="50000"/>
                  </a:schemeClr>
                </a:solidFill>
              </a:rPr>
              <a:t>has greatly increased the utilization of media technology by politicians to reach a broader target audience. </a:t>
            </a:r>
          </a:p>
          <a:p>
            <a:endParaRPr lang="en-US" dirty="0"/>
          </a:p>
        </p:txBody>
      </p:sp>
    </p:spTree>
    <p:extLst>
      <p:ext uri="{BB962C8B-B14F-4D97-AF65-F5344CB8AC3E}">
        <p14:creationId xmlns:p14="http://schemas.microsoft.com/office/powerpoint/2010/main" val="3368361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A9BA8-C3C4-459B-8AD8-AB91A68ACB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A2DC2F-316F-40BD-A179-34C47A8FC2F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3747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98463"/>
            <a:ext cx="9144000" cy="1887131"/>
          </a:xfrm>
        </p:spPr>
        <p:txBody>
          <a:bodyPr>
            <a:normAutofit fontScale="90000"/>
          </a:bodyPr>
          <a:lstStyle/>
          <a:p>
            <a:br>
              <a:rPr lang="en-US" b="1" dirty="0"/>
            </a:br>
            <a:br>
              <a:rPr lang="en-US" b="1" dirty="0"/>
            </a:br>
            <a:br>
              <a:rPr lang="en-US" b="1" dirty="0"/>
            </a:br>
            <a:br>
              <a:rPr lang="en-US" b="1" dirty="0"/>
            </a:br>
            <a:br>
              <a:rPr lang="en-US" b="1" dirty="0"/>
            </a:br>
            <a:br>
              <a:rPr lang="en-US" b="1" dirty="0"/>
            </a:br>
            <a:br>
              <a:rPr lang="en-US" b="1" dirty="0"/>
            </a:br>
            <a:br>
              <a:rPr lang="en-US" b="1" dirty="0"/>
            </a:br>
            <a:r>
              <a:rPr lang="en-US" b="1" dirty="0"/>
              <a:t>APLS CONFERENCE </a:t>
            </a:r>
            <a:br>
              <a:rPr lang="en-US" b="1" dirty="0"/>
            </a:br>
            <a:r>
              <a:rPr lang="en-US" b="1" dirty="0"/>
              <a:t>CHICAGO: APRIL 2019</a:t>
            </a:r>
            <a:br>
              <a:rPr lang="en-US" dirty="0"/>
            </a:br>
            <a:endParaRPr lang="en-US" dirty="0"/>
          </a:p>
        </p:txBody>
      </p:sp>
      <p:sp>
        <p:nvSpPr>
          <p:cNvPr id="3" name="Subtitle 2"/>
          <p:cNvSpPr>
            <a:spLocks noGrp="1"/>
          </p:cNvSpPr>
          <p:nvPr>
            <p:ph type="subTitle" idx="1"/>
          </p:nvPr>
        </p:nvSpPr>
        <p:spPr>
          <a:xfrm>
            <a:off x="1524000" y="3602037"/>
            <a:ext cx="9144000" cy="3123490"/>
          </a:xfrm>
        </p:spPr>
        <p:txBody>
          <a:bodyPr/>
          <a:lstStyle/>
          <a:p>
            <a:endParaRPr lang="en-US" b="1" u="sng" dirty="0"/>
          </a:p>
          <a:p>
            <a:endParaRPr lang="en-US" dirty="0"/>
          </a:p>
        </p:txBody>
      </p:sp>
      <p:sp>
        <p:nvSpPr>
          <p:cNvPr id="4" name="Rectangle 3">
            <a:extLst>
              <a:ext uri="{FF2B5EF4-FFF2-40B4-BE49-F238E27FC236}">
                <a16:creationId xmlns:a16="http://schemas.microsoft.com/office/drawing/2014/main" id="{24EB6BE2-9D42-471C-841D-F1CCA2B007A8}"/>
              </a:ext>
            </a:extLst>
          </p:cNvPr>
          <p:cNvSpPr/>
          <p:nvPr/>
        </p:nvSpPr>
        <p:spPr>
          <a:xfrm>
            <a:off x="1409699" y="2599919"/>
            <a:ext cx="10448926" cy="4335610"/>
          </a:xfrm>
          <a:prstGeom prst="rect">
            <a:avLst/>
          </a:prstGeom>
        </p:spPr>
        <p:txBody>
          <a:bodyPr wrap="square">
            <a:spAutoFit/>
          </a:bodyPr>
          <a:lstStyle/>
          <a:p>
            <a:pPr algn="ctr">
              <a:lnSpc>
                <a:spcPct val="150000"/>
              </a:lnSpc>
            </a:pPr>
            <a:r>
              <a:rPr lang="en-US" sz="1200"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The most pathetic thing about humans is the inability</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to capture the totality of the content of our world. We </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are placed on this serene isle of strangeness of things </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that are knowable yet elusive in many ways. We are </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constantly beset with evolutionary challenges that forbid</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us to travel far preventing us from capturing the essence </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150000"/>
              </a:lnSpc>
              <a:spcBef>
                <a:spcPts val="0"/>
              </a:spcBef>
              <a:spcAft>
                <a:spcPts val="0"/>
              </a:spcAft>
            </a:pPr>
            <a:r>
              <a:rPr lang="en-US" sz="2400" b="1" i="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of infinity that dangles before our eyes.  </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ctr">
              <a:lnSpc>
                <a:spcPct val="200000"/>
              </a:lnSpc>
              <a:spcBef>
                <a:spcPts val="0"/>
              </a:spcBef>
              <a:spcAft>
                <a:spcPts val="0"/>
              </a:spcAft>
            </a:pPr>
            <a:r>
              <a:rPr lang="en-US" sz="1400" b="1" spc="2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Rev. John Amankwah, Social Evolution, Politics &amp; Media</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pPr algn="ctr"/>
            <a:br>
              <a:rPr lang="en-US" sz="2700" b="1" dirty="0">
                <a:solidFill>
                  <a:srgbClr val="0070C0"/>
                </a:solidFill>
              </a:rPr>
            </a:br>
            <a:br>
              <a:rPr lang="en-US" sz="2700" b="1" dirty="0">
                <a:solidFill>
                  <a:srgbClr val="0070C0"/>
                </a:solidFill>
              </a:rPr>
            </a:br>
            <a:r>
              <a:rPr lang="en-US" sz="2700" b="1" dirty="0">
                <a:solidFill>
                  <a:srgbClr val="0070C0"/>
                </a:solidFill>
              </a:rPr>
              <a:t>The Evolutionary Process of Information, social evolution, Politics and Media: Defining the Ethical Boundaries</a:t>
            </a:r>
            <a:br>
              <a:rPr lang="en-US" dirty="0">
                <a:solidFill>
                  <a:srgbClr val="0070C0"/>
                </a:solidFill>
              </a:rPr>
            </a:br>
            <a:endParaRPr lang="en-US" dirty="0"/>
          </a:p>
        </p:txBody>
      </p:sp>
      <p:sp>
        <p:nvSpPr>
          <p:cNvPr id="14" name="Content Placeholder 13"/>
          <p:cNvSpPr>
            <a:spLocks noGrp="1"/>
          </p:cNvSpPr>
          <p:nvPr>
            <p:ph idx="1"/>
          </p:nvPr>
        </p:nvSpPr>
        <p:spPr/>
        <p:txBody>
          <a:bodyPr>
            <a:normAutofit/>
          </a:bodyPr>
          <a:lstStyle/>
          <a:p>
            <a:pPr marL="0" lvl="0" indent="0">
              <a:buNone/>
            </a:pPr>
            <a:r>
              <a:rPr lang="en-US" sz="3200" b="1" dirty="0">
                <a:solidFill>
                  <a:schemeClr val="accent2">
                    <a:lumMod val="50000"/>
                  </a:schemeClr>
                </a:solidFill>
                <a:latin typeface="Times New Roman" panose="02020603050405020304" pitchFamily="18" charset="0"/>
                <a:cs typeface="Times New Roman" panose="02020603050405020304" pitchFamily="18" charset="0"/>
              </a:rPr>
              <a:t>The Schema Theory:</a:t>
            </a:r>
          </a:p>
          <a:p>
            <a:pPr lvl="0"/>
            <a:r>
              <a:rPr lang="en-US" dirty="0"/>
              <a:t>explains how the human brain absorbs information and processes it</a:t>
            </a:r>
          </a:p>
          <a:p>
            <a:pPr lvl="0"/>
            <a:endParaRPr lang="en-US" sz="3200" b="1" dirty="0">
              <a:solidFill>
                <a:schemeClr val="accent2">
                  <a:lumMod val="50000"/>
                </a:schemeClr>
              </a:solidFill>
              <a:latin typeface="Times New Roman" panose="02020603050405020304" pitchFamily="18" charset="0"/>
              <a:cs typeface="Times New Roman" panose="02020603050405020304" pitchFamily="18" charset="0"/>
            </a:endParaRPr>
          </a:p>
          <a:p>
            <a:pPr lvl="0"/>
            <a:r>
              <a:rPr lang="en-US" sz="3200" b="1" dirty="0">
                <a:solidFill>
                  <a:schemeClr val="accent2">
                    <a:lumMod val="50000"/>
                  </a:schemeClr>
                </a:solidFill>
                <a:latin typeface="Times New Roman" panose="02020603050405020304" pitchFamily="18" charset="0"/>
                <a:cs typeface="Times New Roman" panose="02020603050405020304" pitchFamily="18" charset="0"/>
              </a:rPr>
              <a:t>The problem:</a:t>
            </a:r>
          </a:p>
          <a:p>
            <a:pPr lvl="2"/>
            <a:r>
              <a:rPr lang="en-US" sz="2400" b="1" dirty="0">
                <a:solidFill>
                  <a:schemeClr val="accent2">
                    <a:lumMod val="50000"/>
                  </a:schemeClr>
                </a:solidFill>
                <a:latin typeface="Times New Roman" panose="02020603050405020304" pitchFamily="18" charset="0"/>
                <a:cs typeface="Times New Roman" panose="02020603050405020304" pitchFamily="18" charset="0"/>
              </a:rPr>
              <a:t>how information is diffused</a:t>
            </a:r>
          </a:p>
          <a:p>
            <a:pPr lvl="2"/>
            <a:r>
              <a:rPr lang="en-US" sz="2400" b="1" dirty="0">
                <a:solidFill>
                  <a:schemeClr val="accent2">
                    <a:lumMod val="50000"/>
                  </a:schemeClr>
                </a:solidFill>
                <a:latin typeface="Times New Roman" panose="02020603050405020304" pitchFamily="18" charset="0"/>
                <a:cs typeface="Times New Roman" panose="02020603050405020304" pitchFamily="18" charset="0"/>
              </a:rPr>
              <a:t>Whether information retains its pristine content</a:t>
            </a:r>
          </a:p>
          <a:p>
            <a:pPr lvl="2"/>
            <a:r>
              <a:rPr lang="en-US" sz="2400" b="1" dirty="0">
                <a:solidFill>
                  <a:schemeClr val="accent2">
                    <a:lumMod val="50000"/>
                  </a:schemeClr>
                </a:solidFill>
                <a:latin typeface="Times New Roman" panose="02020603050405020304" pitchFamily="18" charset="0"/>
                <a:cs typeface="Times New Roman" panose="02020603050405020304" pitchFamily="18" charset="0"/>
              </a:rPr>
              <a:t>Whether information transmitted changes or . . .</a:t>
            </a:r>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585D-C995-48DC-816F-3C52657ECB89}"/>
              </a:ext>
            </a:extLst>
          </p:cNvPr>
          <p:cNvSpPr>
            <a:spLocks noGrp="1"/>
          </p:cNvSpPr>
          <p:nvPr>
            <p:ph type="title"/>
          </p:nvPr>
        </p:nvSpPr>
        <p:spPr>
          <a:ln>
            <a:solidFill>
              <a:srgbClr val="FF3300"/>
            </a:solidFill>
          </a:ln>
        </p:spPr>
        <p:txBody>
          <a:bodyPr>
            <a:normAutofit fontScale="90000"/>
          </a:bodyPr>
          <a:lstStyle/>
          <a:p>
            <a:pPr algn="ctr"/>
            <a:r>
              <a:rPr lang="en-US" sz="31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br>
              <a:rPr lang="en-US" sz="2800" dirty="0">
                <a:solidFill>
                  <a:srgbClr val="0070C0"/>
                </a:solidFill>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2A8751D-99CD-46BE-9424-1172194B4B30}"/>
              </a:ext>
            </a:extLst>
          </p:cNvPr>
          <p:cNvSpPr>
            <a:spLocks noGrp="1"/>
          </p:cNvSpPr>
          <p:nvPr>
            <p:ph idx="1"/>
          </p:nvPr>
        </p:nvSpPr>
        <p:spPr/>
        <p:txBody>
          <a:bodyPr>
            <a:normAutofit/>
          </a:bodyPr>
          <a:lstStyle/>
          <a:p>
            <a:r>
              <a:rPr lang="en-US" sz="3200" b="1" dirty="0">
                <a:solidFill>
                  <a:schemeClr val="accent2">
                    <a:lumMod val="50000"/>
                  </a:schemeClr>
                </a:solidFill>
                <a:latin typeface="Times New Roman" panose="02020603050405020304" pitchFamily="18" charset="0"/>
                <a:cs typeface="Times New Roman" panose="02020603050405020304" pitchFamily="18" charset="0"/>
              </a:rPr>
              <a:t>Human Evolutionary Systems:</a:t>
            </a:r>
          </a:p>
          <a:p>
            <a:r>
              <a:rPr lang="en-US" sz="3200" b="1" dirty="0">
                <a:solidFill>
                  <a:schemeClr val="accent2">
                    <a:lumMod val="50000"/>
                  </a:schemeClr>
                </a:solidFill>
                <a:latin typeface="Times New Roman" panose="02020603050405020304" pitchFamily="18" charset="0"/>
                <a:cs typeface="Times New Roman" panose="02020603050405020304" pitchFamily="18" charset="0"/>
              </a:rPr>
              <a:t> </a:t>
            </a:r>
            <a:r>
              <a:rPr lang="en-US" sz="3200" spc="20" dirty="0">
                <a:solidFill>
                  <a:srgbClr val="0033CC"/>
                </a:solidFill>
                <a:latin typeface="Times New Roman" panose="02020603050405020304" pitchFamily="18" charset="0"/>
                <a:ea typeface="Calibri" panose="020F0502020204030204" pitchFamily="34" charset="0"/>
              </a:rPr>
              <a:t>constantly evolving and thrusting us into a web of metaphorical ideas</a:t>
            </a:r>
          </a:p>
          <a:p>
            <a:r>
              <a:rPr lang="en-US" sz="3200" spc="20" dirty="0">
                <a:solidFill>
                  <a:srgbClr val="0033CC"/>
                </a:solidFill>
                <a:latin typeface="Times New Roman" panose="02020603050405020304" pitchFamily="18" charset="0"/>
                <a:ea typeface="Calibri" panose="020F0502020204030204" pitchFamily="34" charset="0"/>
              </a:rPr>
              <a:t> </a:t>
            </a:r>
            <a:r>
              <a:rPr lang="en-US" dirty="0">
                <a:solidFill>
                  <a:srgbClr val="0033CC"/>
                </a:solidFill>
              </a:rPr>
              <a:t>physicality of human informational systems has always remained complex and baffling</a:t>
            </a:r>
          </a:p>
          <a:p>
            <a:r>
              <a:rPr lang="en-US" dirty="0">
                <a:solidFill>
                  <a:srgbClr val="0033CC"/>
                </a:solidFill>
              </a:rPr>
              <a:t>it is always evolving and dynamic, possessing an enormous capacity of potency to become something that slips through our fingers.</a:t>
            </a:r>
          </a:p>
          <a:p>
            <a:r>
              <a:rPr lang="en-US" dirty="0">
                <a:solidFill>
                  <a:srgbClr val="0033CC"/>
                </a:solidFill>
              </a:rPr>
              <a:t> It is atomic in nature yet without particles. </a:t>
            </a:r>
            <a:endParaRPr lang="en-US" dirty="0"/>
          </a:p>
          <a:p>
            <a:endParaRPr lang="en-US" sz="3200" b="1"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50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C1D8-8B8D-4C1A-8BF3-5F4782F7B413}"/>
              </a:ext>
            </a:extLst>
          </p:cNvPr>
          <p:cNvSpPr>
            <a:spLocks noGrp="1"/>
          </p:cNvSpPr>
          <p:nvPr>
            <p:ph type="title"/>
          </p:nvPr>
        </p:nvSpPr>
        <p:spPr/>
        <p:txBody>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endParaRPr lang="en-US" dirty="0"/>
          </a:p>
        </p:txBody>
      </p:sp>
      <p:sp>
        <p:nvSpPr>
          <p:cNvPr id="3" name="Content Placeholder 2">
            <a:extLst>
              <a:ext uri="{FF2B5EF4-FFF2-40B4-BE49-F238E27FC236}">
                <a16:creationId xmlns:a16="http://schemas.microsoft.com/office/drawing/2014/main" id="{94C20119-1E5C-4D1D-9E27-39BF30924C56}"/>
              </a:ext>
            </a:extLst>
          </p:cNvPr>
          <p:cNvSpPr>
            <a:spLocks noGrp="1"/>
          </p:cNvSpPr>
          <p:nvPr>
            <p:ph idx="1"/>
          </p:nvPr>
        </p:nvSpPr>
        <p:spPr>
          <a:xfrm>
            <a:off x="962025" y="1825625"/>
            <a:ext cx="10391775" cy="4351338"/>
          </a:xfrm>
        </p:spPr>
        <p:txBody>
          <a:bodyPr>
            <a:normAutofit fontScale="92500" lnSpcReduction="10000"/>
          </a:bodyPr>
          <a:lstStyle/>
          <a:p>
            <a:pPr marL="0" indent="0">
              <a:buNone/>
            </a:pPr>
            <a:r>
              <a:rPr lang="en-US" dirty="0">
                <a:solidFill>
                  <a:schemeClr val="accent2">
                    <a:lumMod val="50000"/>
                  </a:schemeClr>
                </a:solidFill>
              </a:rPr>
              <a:t>Hidalgo César noted:</a:t>
            </a:r>
          </a:p>
          <a:p>
            <a:pPr marL="514350" indent="-514350">
              <a:buClr>
                <a:srgbClr val="0033CC"/>
              </a:buClr>
              <a:buFont typeface="+mj-lt"/>
              <a:buAutoNum type="arabicPeriod"/>
            </a:pPr>
            <a:r>
              <a:rPr lang="en-US" dirty="0">
                <a:solidFill>
                  <a:srgbClr val="0033CC"/>
                </a:solidFill>
              </a:rPr>
              <a:t>…information is physical. It is as physical as Boltzmann’s </a:t>
            </a:r>
          </a:p>
          <a:p>
            <a:pPr marL="0" indent="0">
              <a:buNone/>
            </a:pPr>
            <a:r>
              <a:rPr lang="en-US" dirty="0">
                <a:solidFill>
                  <a:srgbClr val="0033CC"/>
                </a:solidFill>
              </a:rPr>
              <a:t>       atoms or the energy they carry in their motion. </a:t>
            </a:r>
          </a:p>
          <a:p>
            <a:pPr marL="0" indent="0">
              <a:buNone/>
            </a:pPr>
            <a:r>
              <a:rPr lang="en-US" dirty="0">
                <a:solidFill>
                  <a:srgbClr val="0033CC"/>
                </a:solidFill>
              </a:rPr>
              <a:t>2.    Information is not tangible; it is not a solid or a fluid. </a:t>
            </a:r>
          </a:p>
          <a:p>
            <a:pPr marL="0" indent="0">
              <a:buNone/>
            </a:pPr>
            <a:r>
              <a:rPr lang="en-US" dirty="0">
                <a:solidFill>
                  <a:srgbClr val="0033CC"/>
                </a:solidFill>
              </a:rPr>
              <a:t>       It does not have its own particle either, but it is as physical </a:t>
            </a:r>
          </a:p>
          <a:p>
            <a:pPr marL="0" indent="0">
              <a:buNone/>
            </a:pPr>
            <a:r>
              <a:rPr lang="en-US" dirty="0">
                <a:solidFill>
                  <a:srgbClr val="0033CC"/>
                </a:solidFill>
              </a:rPr>
              <a:t>       as movement and </a:t>
            </a:r>
          </a:p>
          <a:p>
            <a:pPr marL="0" indent="0">
              <a:buNone/>
            </a:pPr>
            <a:r>
              <a:rPr lang="en-US" dirty="0">
                <a:solidFill>
                  <a:srgbClr val="0033CC"/>
                </a:solidFill>
              </a:rPr>
              <a:t>3.   Information is incorporeal, but it is always physically embodied.</a:t>
            </a:r>
          </a:p>
          <a:p>
            <a:pPr marL="0" indent="0">
              <a:buNone/>
            </a:pPr>
            <a:r>
              <a:rPr lang="en-US" dirty="0">
                <a:solidFill>
                  <a:srgbClr val="0033CC"/>
                </a:solidFill>
              </a:rPr>
              <a:t>4.   Information is not a thing; rather, it is the arrangement of physical</a:t>
            </a:r>
          </a:p>
          <a:p>
            <a:pPr marL="0" indent="0">
              <a:buNone/>
            </a:pPr>
            <a:r>
              <a:rPr lang="en-US" dirty="0">
                <a:solidFill>
                  <a:srgbClr val="0033CC"/>
                </a:solidFill>
              </a:rPr>
              <a:t>      things. It is physical order, like what distinguishes different shuffles</a:t>
            </a:r>
          </a:p>
          <a:p>
            <a:r>
              <a:rPr lang="en-US" dirty="0">
                <a:solidFill>
                  <a:srgbClr val="0033CC"/>
                </a:solidFill>
              </a:rPr>
              <a:t>   of a deck of cards. </a:t>
            </a:r>
          </a:p>
        </p:txBody>
      </p:sp>
    </p:spTree>
    <p:extLst>
      <p:ext uri="{BB962C8B-B14F-4D97-AF65-F5344CB8AC3E}">
        <p14:creationId xmlns:p14="http://schemas.microsoft.com/office/powerpoint/2010/main" val="759625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F98B-8A00-4E55-B344-01756EA04722}"/>
              </a:ext>
            </a:extLst>
          </p:cNvPr>
          <p:cNvSpPr>
            <a:spLocks noGrp="1"/>
          </p:cNvSpPr>
          <p:nvPr>
            <p:ph type="title"/>
          </p:nvPr>
        </p:nvSpPr>
        <p:spPr>
          <a:ln w="28575">
            <a:solidFill>
              <a:srgbClr val="FF3300"/>
            </a:solidFill>
          </a:ln>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endParaRPr lang="en-US" sz="2800" dirty="0"/>
          </a:p>
        </p:txBody>
      </p:sp>
      <p:sp>
        <p:nvSpPr>
          <p:cNvPr id="3" name="Content Placeholder 2">
            <a:extLst>
              <a:ext uri="{FF2B5EF4-FFF2-40B4-BE49-F238E27FC236}">
                <a16:creationId xmlns:a16="http://schemas.microsoft.com/office/drawing/2014/main" id="{A80D5F01-AFC7-49AF-BCF6-605AFA5B20F9}"/>
              </a:ext>
            </a:extLst>
          </p:cNvPr>
          <p:cNvSpPr>
            <a:spLocks noGrp="1"/>
          </p:cNvSpPr>
          <p:nvPr>
            <p:ph idx="1"/>
          </p:nvPr>
        </p:nvSpPr>
        <p:spPr>
          <a:ln w="19050">
            <a:solidFill>
              <a:srgbClr val="FF3300"/>
            </a:solidFill>
          </a:ln>
        </p:spPr>
        <p:txBody>
          <a:bodyPr>
            <a:normAutofit fontScale="85000" lnSpcReduction="10000"/>
          </a:bodyPr>
          <a:lstStyle/>
          <a:p>
            <a:pPr fontAlgn="base"/>
            <a:r>
              <a:rPr lang="en-US" dirty="0">
                <a:solidFill>
                  <a:srgbClr val="0033CC"/>
                </a:solidFill>
              </a:rPr>
              <a:t>Immanuel Kant (1998, 1787)</a:t>
            </a:r>
          </a:p>
          <a:p>
            <a:pPr fontAlgn="base"/>
            <a:r>
              <a:rPr lang="en-US" dirty="0">
                <a:solidFill>
                  <a:srgbClr val="0033CC"/>
                </a:solidFill>
              </a:rPr>
              <a:t>postulated that knowledge about the physical reality of objects cannot be gained through perception and therefore perception cannot be neither “veridical” not “valid” concluding that “the properties of a thing in itself remain indeterminate in any empirical sense” </a:t>
            </a:r>
            <a:r>
              <a:rPr lang="en-US" sz="2200" dirty="0"/>
              <a:t>Kant, I. (1998/1787). </a:t>
            </a:r>
            <a:r>
              <a:rPr lang="en-US" sz="2200" i="1" dirty="0" err="1"/>
              <a:t>Kritik</a:t>
            </a:r>
            <a:r>
              <a:rPr lang="en-US" sz="2200" i="1" dirty="0"/>
              <a:t> der </a:t>
            </a:r>
            <a:r>
              <a:rPr lang="en-US" sz="2200" i="1" dirty="0" err="1"/>
              <a:t>Reinen</a:t>
            </a:r>
            <a:r>
              <a:rPr lang="en-US" sz="2200" i="1" dirty="0"/>
              <a:t> Vernunft [Critique of Pure Reason].</a:t>
            </a:r>
            <a:r>
              <a:rPr lang="en-US" sz="2200" dirty="0"/>
              <a:t> Hamburg: </a:t>
            </a:r>
            <a:r>
              <a:rPr lang="en-US" sz="2200" dirty="0" err="1"/>
              <a:t>Meiner</a:t>
            </a:r>
            <a:r>
              <a:rPr lang="en-US" sz="2200" dirty="0"/>
              <a:t>.</a:t>
            </a:r>
          </a:p>
          <a:p>
            <a:pPr fontAlgn="base"/>
            <a:endParaRPr lang="en-US" dirty="0"/>
          </a:p>
          <a:p>
            <a:pPr fontAlgn="base"/>
            <a:r>
              <a:rPr lang="en-US" dirty="0">
                <a:solidFill>
                  <a:srgbClr val="0033CC"/>
                </a:solidFill>
              </a:rPr>
              <a:t>However, Peter Beattie’s schema theory on the processing of information by the human brain privileges the notion of perception as different among beholders.  </a:t>
            </a:r>
            <a:r>
              <a:rPr lang="en-US" sz="2100" dirty="0"/>
              <a:t>Beattie P. (2019). </a:t>
            </a:r>
            <a:r>
              <a:rPr lang="en-US" sz="2100" i="1" dirty="0"/>
              <a:t>Information: Evolution, Psychology, and Politics. In: Social Evolution, Political Psychology, and the Media in Democracy. </a:t>
            </a:r>
            <a:r>
              <a:rPr lang="en-US" sz="2100" dirty="0"/>
              <a:t>Palgrave Macmillan, Cham</a:t>
            </a:r>
          </a:p>
          <a:p>
            <a:pPr fontAlgn="base"/>
            <a:endParaRPr lang="en-US" dirty="0"/>
          </a:p>
          <a:p>
            <a:r>
              <a:rPr lang="en-US" dirty="0"/>
              <a:t>  </a:t>
            </a:r>
          </a:p>
        </p:txBody>
      </p:sp>
    </p:spTree>
    <p:extLst>
      <p:ext uri="{BB962C8B-B14F-4D97-AF65-F5344CB8AC3E}">
        <p14:creationId xmlns:p14="http://schemas.microsoft.com/office/powerpoint/2010/main" val="2720680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E74342-96D1-4675-BCC2-B4B42358C920}"/>
              </a:ext>
            </a:extLst>
          </p:cNvPr>
          <p:cNvSpPr>
            <a:spLocks noGrp="1"/>
          </p:cNvSpPr>
          <p:nvPr>
            <p:ph idx="1"/>
          </p:nvPr>
        </p:nvSpPr>
        <p:spPr>
          <a:ln w="19050">
            <a:solidFill>
              <a:srgbClr val="FF3300"/>
            </a:solidFill>
          </a:ln>
        </p:spPr>
        <p:txBody>
          <a:bodyPr>
            <a:normAutofit fontScale="92500"/>
          </a:bodyPr>
          <a:lstStyle/>
          <a:p>
            <a:pPr marL="0" lvl="0" indent="0" fontAlgn="base">
              <a:buNone/>
            </a:pPr>
            <a:r>
              <a:rPr lang="en-US" sz="3200" b="1" dirty="0">
                <a:solidFill>
                  <a:schemeClr val="accent2">
                    <a:lumMod val="50000"/>
                  </a:schemeClr>
                </a:solidFill>
              </a:rPr>
              <a:t>Communication Field</a:t>
            </a:r>
            <a:r>
              <a:rPr lang="en-US" dirty="0"/>
              <a:t>: (</a:t>
            </a:r>
            <a:r>
              <a:rPr lang="en-US" sz="2200" dirty="0">
                <a:solidFill>
                  <a:srgbClr val="0033CC"/>
                </a:solidFill>
              </a:rPr>
              <a:t>Wood</a:t>
            </a:r>
            <a:r>
              <a:rPr lang="en-US" sz="2200" dirty="0"/>
              <a:t>, </a:t>
            </a:r>
            <a:r>
              <a:rPr lang="en-US" sz="2200" dirty="0">
                <a:solidFill>
                  <a:srgbClr val="0033CC"/>
                </a:solidFill>
              </a:rPr>
              <a:t>2016) (Langer, 1947</a:t>
            </a:r>
            <a:r>
              <a:rPr lang="en-US" dirty="0">
                <a:solidFill>
                  <a:srgbClr val="0033CC"/>
                </a:solidFill>
              </a:rPr>
              <a:t>). </a:t>
            </a:r>
          </a:p>
          <a:p>
            <a:pPr marL="0" lvl="0" indent="0" fontAlgn="base">
              <a:buNone/>
            </a:pPr>
            <a:r>
              <a:rPr lang="en-US" dirty="0"/>
              <a:t>scholars posit three levels of informational mutation: </a:t>
            </a:r>
          </a:p>
          <a:p>
            <a:pPr lvl="0" fontAlgn="base">
              <a:buClr>
                <a:srgbClr val="C00000"/>
              </a:buClr>
              <a:buFont typeface="Wingdings" panose="05000000000000000000" pitchFamily="2" charset="2"/>
              <a:buChar char="q"/>
            </a:pPr>
            <a:r>
              <a:rPr lang="en-US" dirty="0"/>
              <a:t> </a:t>
            </a:r>
            <a:r>
              <a:rPr lang="en-US" dirty="0">
                <a:solidFill>
                  <a:srgbClr val="0033CC"/>
                </a:solidFill>
              </a:rPr>
              <a:t>selection </a:t>
            </a:r>
          </a:p>
          <a:p>
            <a:pPr lvl="0" fontAlgn="base">
              <a:buClr>
                <a:srgbClr val="C00000"/>
              </a:buClr>
              <a:buFont typeface="Wingdings" panose="05000000000000000000" pitchFamily="2" charset="2"/>
              <a:buChar char="q"/>
            </a:pPr>
            <a:r>
              <a:rPr lang="en-US" dirty="0">
                <a:solidFill>
                  <a:srgbClr val="0033CC"/>
                </a:solidFill>
              </a:rPr>
              <a:t> organization, and </a:t>
            </a:r>
          </a:p>
          <a:p>
            <a:pPr lvl="0" fontAlgn="base">
              <a:buClr>
                <a:srgbClr val="C00000"/>
              </a:buClr>
              <a:buFont typeface="Wingdings" panose="05000000000000000000" pitchFamily="2" charset="2"/>
              <a:buChar char="q"/>
            </a:pPr>
            <a:r>
              <a:rPr lang="en-US" dirty="0">
                <a:solidFill>
                  <a:srgbClr val="0033CC"/>
                </a:solidFill>
              </a:rPr>
              <a:t> interpretation </a:t>
            </a:r>
          </a:p>
          <a:p>
            <a:pPr marL="0" lvl="0" indent="0" fontAlgn="base">
              <a:buNone/>
            </a:pPr>
            <a:r>
              <a:rPr lang="en-US" dirty="0">
                <a:solidFill>
                  <a:srgbClr val="0033CC"/>
                </a:solidFill>
              </a:rPr>
              <a:t>According to these authors, information in its physical nature possesses a potency that allows it to be transmitted in different formats, going through the sensory perception and reaching the cognitive level  </a:t>
            </a:r>
          </a:p>
          <a:p>
            <a:pPr lvl="0" fontAlgn="base">
              <a:buFont typeface="Wingdings" panose="05000000000000000000" pitchFamily="2" charset="2"/>
              <a:buChar char="§"/>
            </a:pPr>
            <a:r>
              <a:rPr lang="en-US" sz="1700" b="1" dirty="0"/>
              <a:t>Suzanne Langer, (1977).  </a:t>
            </a:r>
            <a:r>
              <a:rPr lang="en-US" sz="1700" b="1" i="1" dirty="0"/>
              <a:t>Feeling and Form. </a:t>
            </a:r>
            <a:r>
              <a:rPr lang="en-US" sz="1700" b="1" dirty="0"/>
              <a:t>Prenticed Hall: Pearson Edu. Co.</a:t>
            </a:r>
          </a:p>
          <a:p>
            <a:pPr lvl="0" fontAlgn="base"/>
            <a:r>
              <a:rPr lang="en-US" sz="1700" b="1" dirty="0"/>
              <a:t> Julia T. Wood, (2016). </a:t>
            </a:r>
            <a:r>
              <a:rPr lang="en-US" sz="1700" b="1" i="1" dirty="0"/>
              <a:t>Interpersonal Communication: Everyday Encounters, </a:t>
            </a:r>
            <a:r>
              <a:rPr lang="en-US" sz="1700" b="1" dirty="0"/>
              <a:t>8</a:t>
            </a:r>
            <a:r>
              <a:rPr lang="en-US" sz="1700" b="1" baseline="30000" dirty="0"/>
              <a:t>th</a:t>
            </a:r>
            <a:r>
              <a:rPr lang="en-US" sz="1700" b="1" dirty="0"/>
              <a:t> ed. Cengage</a:t>
            </a:r>
          </a:p>
          <a:p>
            <a:endParaRPr lang="en-US" dirty="0"/>
          </a:p>
        </p:txBody>
      </p:sp>
      <p:sp>
        <p:nvSpPr>
          <p:cNvPr id="4" name="Title 1">
            <a:extLst>
              <a:ext uri="{FF2B5EF4-FFF2-40B4-BE49-F238E27FC236}">
                <a16:creationId xmlns:a16="http://schemas.microsoft.com/office/drawing/2014/main" id="{1D93FBCD-CB5F-4A89-BC75-6FEB82B2D3D2}"/>
              </a:ext>
            </a:extLst>
          </p:cNvPr>
          <p:cNvSpPr>
            <a:spLocks noGrp="1"/>
          </p:cNvSpPr>
          <p:nvPr>
            <p:ph type="title"/>
          </p:nvPr>
        </p:nvSpPr>
        <p:spPr>
          <a:xfrm>
            <a:off x="2324100" y="365125"/>
            <a:ext cx="9029700" cy="1325563"/>
          </a:xfrm>
          <a:ln w="28575">
            <a:solidFill>
              <a:srgbClr val="FF3300"/>
            </a:solidFill>
          </a:ln>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endParaRPr lang="en-US" sz="2800" dirty="0"/>
          </a:p>
        </p:txBody>
      </p:sp>
    </p:spTree>
    <p:extLst>
      <p:ext uri="{BB962C8B-B14F-4D97-AF65-F5344CB8AC3E}">
        <p14:creationId xmlns:p14="http://schemas.microsoft.com/office/powerpoint/2010/main" val="128529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E2A13-875F-4CF4-A908-A0A2EBB81C17}"/>
              </a:ext>
            </a:extLst>
          </p:cNvPr>
          <p:cNvSpPr>
            <a:spLocks noGrp="1"/>
          </p:cNvSpPr>
          <p:nvPr>
            <p:ph type="title"/>
          </p:nvPr>
        </p:nvSpPr>
        <p:spPr>
          <a:ln w="12700">
            <a:solidFill>
              <a:srgbClr val="FF3300"/>
            </a:solidFill>
          </a:ln>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endParaRPr lang="en-US" sz="2800" dirty="0"/>
          </a:p>
        </p:txBody>
      </p:sp>
      <p:sp>
        <p:nvSpPr>
          <p:cNvPr id="3" name="Content Placeholder 2">
            <a:extLst>
              <a:ext uri="{FF2B5EF4-FFF2-40B4-BE49-F238E27FC236}">
                <a16:creationId xmlns:a16="http://schemas.microsoft.com/office/drawing/2014/main" id="{BF948F74-9DE6-41B1-8A5E-A6F9483FDF95}"/>
              </a:ext>
            </a:extLst>
          </p:cNvPr>
          <p:cNvSpPr>
            <a:spLocks noGrp="1"/>
          </p:cNvSpPr>
          <p:nvPr>
            <p:ph idx="1"/>
          </p:nvPr>
        </p:nvSpPr>
        <p:spPr>
          <a:xfrm>
            <a:off x="1562100" y="1690688"/>
            <a:ext cx="9791700" cy="5100637"/>
          </a:xfrm>
          <a:ln w="28575">
            <a:solidFill>
              <a:srgbClr val="FF3300"/>
            </a:solidFill>
          </a:ln>
        </p:spPr>
        <p:txBody>
          <a:bodyPr>
            <a:normAutofit fontScale="77500" lnSpcReduction="20000"/>
          </a:bodyPr>
          <a:lstStyle/>
          <a:p>
            <a:pPr marL="0" indent="0">
              <a:buNone/>
            </a:pPr>
            <a:r>
              <a:rPr lang="en-US" sz="3600" b="1" dirty="0">
                <a:solidFill>
                  <a:schemeClr val="accent2">
                    <a:lumMod val="50000"/>
                  </a:schemeClr>
                </a:solidFill>
              </a:rPr>
              <a:t>The Development of our Human Brains:</a:t>
            </a:r>
            <a:endParaRPr lang="en-US" sz="3600" dirty="0">
              <a:solidFill>
                <a:schemeClr val="accent2">
                  <a:lumMod val="50000"/>
                </a:schemeClr>
              </a:solidFill>
            </a:endParaRPr>
          </a:p>
          <a:p>
            <a:pPr marL="0" indent="0">
              <a:buNone/>
            </a:pPr>
            <a:endParaRPr lang="en-US" sz="3600" dirty="0">
              <a:solidFill>
                <a:srgbClr val="0033CC"/>
              </a:solidFill>
            </a:endParaRPr>
          </a:p>
          <a:p>
            <a:r>
              <a:rPr lang="en-US" sz="3300" dirty="0">
                <a:solidFill>
                  <a:srgbClr val="0033CC"/>
                </a:solidFill>
              </a:rPr>
              <a:t>Social evolution theorists have noted in several of their works that to understand our complex minds, a look at Darwin’s theory of evolution is necessary thus pointing to his approach of asking the ultimate questions of </a:t>
            </a:r>
            <a:r>
              <a:rPr lang="en-US" sz="3300" i="1" dirty="0">
                <a:solidFill>
                  <a:srgbClr val="FF3300"/>
                </a:solidFill>
              </a:rPr>
              <a:t>why humans tend to think or act the way they do as opposed to asking proximate questions</a:t>
            </a:r>
            <a:r>
              <a:rPr lang="en-US" sz="3300" dirty="0">
                <a:solidFill>
                  <a:srgbClr val="0033CC"/>
                </a:solidFill>
              </a:rPr>
              <a:t>. </a:t>
            </a:r>
          </a:p>
          <a:p>
            <a:r>
              <a:rPr lang="en-US" sz="3300" dirty="0">
                <a:solidFill>
                  <a:srgbClr val="0033CC"/>
                </a:solidFill>
              </a:rPr>
              <a:t>First, language according to them differentiates humans from their early </a:t>
            </a:r>
            <a:r>
              <a:rPr lang="en-US" sz="3300" i="1" dirty="0">
                <a:solidFill>
                  <a:srgbClr val="0033CC"/>
                </a:solidFill>
              </a:rPr>
              <a:t>homo sapiens </a:t>
            </a:r>
          </a:p>
          <a:p>
            <a:r>
              <a:rPr lang="en-US" sz="3300" dirty="0">
                <a:solidFill>
                  <a:srgbClr val="0033CC"/>
                </a:solidFill>
              </a:rPr>
              <a:t>That our human language developed early in our human history because of the radical environmental changes that helped to adapt through a higher cooperation as a preferred way through natural selection process</a:t>
            </a:r>
          </a:p>
          <a:p>
            <a:pPr marL="0" indent="0">
              <a:buNone/>
            </a:pPr>
            <a:endParaRPr lang="en-US" dirty="0"/>
          </a:p>
          <a:p>
            <a:pPr marL="0" indent="0">
              <a:buNone/>
            </a:pPr>
            <a:r>
              <a:rPr lang="en-US" dirty="0"/>
              <a:t>(</a:t>
            </a:r>
            <a:r>
              <a:rPr lang="en-US" sz="2000" dirty="0"/>
              <a:t>Peter J. </a:t>
            </a:r>
            <a:r>
              <a:rPr lang="en-US" sz="2000" dirty="0" err="1"/>
              <a:t>Richerson</a:t>
            </a:r>
            <a:r>
              <a:rPr lang="en-US" sz="2000" dirty="0"/>
              <a:t> and Robert Boyd (2008); Michael </a:t>
            </a:r>
            <a:r>
              <a:rPr lang="en-US" sz="2000" dirty="0" err="1"/>
              <a:t>Tomasello</a:t>
            </a:r>
            <a:r>
              <a:rPr lang="en-US" sz="2000" dirty="0"/>
              <a:t>, 2014; Henry Plotkin, 1994; Stefan Klein, 2014)</a:t>
            </a:r>
            <a:r>
              <a:rPr lang="en-US" sz="2000" baseline="30000" dirty="0"/>
              <a:t> </a:t>
            </a:r>
            <a:endParaRPr lang="en-US" sz="2000" dirty="0"/>
          </a:p>
        </p:txBody>
      </p:sp>
    </p:spTree>
    <p:extLst>
      <p:ext uri="{BB962C8B-B14F-4D97-AF65-F5344CB8AC3E}">
        <p14:creationId xmlns:p14="http://schemas.microsoft.com/office/powerpoint/2010/main" val="25955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F727E5-E76F-4BF6-A4D8-FF41F5758A72}"/>
              </a:ext>
            </a:extLst>
          </p:cNvPr>
          <p:cNvSpPr>
            <a:spLocks noGrp="1"/>
          </p:cNvSpPr>
          <p:nvPr>
            <p:ph idx="1"/>
          </p:nvPr>
        </p:nvSpPr>
        <p:spPr>
          <a:ln w="28575">
            <a:solidFill>
              <a:srgbClr val="FF3300"/>
            </a:solidFill>
          </a:ln>
        </p:spPr>
        <p:txBody>
          <a:bodyPr/>
          <a:lstStyle/>
          <a:p>
            <a:r>
              <a:rPr lang="en-US" dirty="0">
                <a:solidFill>
                  <a:schemeClr val="accent2">
                    <a:lumMod val="50000"/>
                  </a:schemeClr>
                </a:solidFill>
              </a:rPr>
              <a:t>Is language hereditary?</a:t>
            </a:r>
          </a:p>
          <a:p>
            <a:endParaRPr lang="en-US" dirty="0">
              <a:solidFill>
                <a:schemeClr val="accent2">
                  <a:lumMod val="50000"/>
                </a:schemeClr>
              </a:solidFill>
            </a:endParaRPr>
          </a:p>
          <a:p>
            <a:r>
              <a:rPr lang="en-US" dirty="0">
                <a:solidFill>
                  <a:schemeClr val="accent2">
                    <a:lumMod val="50000"/>
                  </a:schemeClr>
                </a:solidFill>
              </a:rPr>
              <a:t>Social Darwinists say yes but neglected its environmental impact. </a:t>
            </a:r>
          </a:p>
          <a:p>
            <a:endParaRPr lang="en-US" dirty="0">
              <a:solidFill>
                <a:schemeClr val="accent2">
                  <a:lumMod val="50000"/>
                </a:schemeClr>
              </a:solidFill>
            </a:endParaRPr>
          </a:p>
          <a:p>
            <a:r>
              <a:rPr lang="en-US" dirty="0">
                <a:solidFill>
                  <a:schemeClr val="accent2">
                    <a:lumMod val="50000"/>
                  </a:schemeClr>
                </a:solidFill>
              </a:rPr>
              <a:t>Gabriel Tarde, a later Social Darwinist would critique his former colleagues.</a:t>
            </a:r>
          </a:p>
        </p:txBody>
      </p:sp>
      <p:sp>
        <p:nvSpPr>
          <p:cNvPr id="4" name="Title 1">
            <a:extLst>
              <a:ext uri="{FF2B5EF4-FFF2-40B4-BE49-F238E27FC236}">
                <a16:creationId xmlns:a16="http://schemas.microsoft.com/office/drawing/2014/main" id="{E180C91A-99B7-4869-8C6E-B4D21C1B82B1}"/>
              </a:ext>
            </a:extLst>
          </p:cNvPr>
          <p:cNvSpPr>
            <a:spLocks noGrp="1"/>
          </p:cNvSpPr>
          <p:nvPr>
            <p:ph type="title"/>
          </p:nvPr>
        </p:nvSpPr>
        <p:spPr>
          <a:xfrm>
            <a:off x="2324100" y="365125"/>
            <a:ext cx="9029700" cy="1325563"/>
          </a:xfrm>
          <a:ln w="28575">
            <a:solidFill>
              <a:srgbClr val="FF3300"/>
            </a:solidFill>
          </a:ln>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The Evolutionary Process of Information, social evolution, Politics and Media: Defining the Ethical Boundaries</a:t>
            </a:r>
            <a:endParaRPr lang="en-US" sz="2800" dirty="0"/>
          </a:p>
        </p:txBody>
      </p:sp>
    </p:spTree>
    <p:extLst>
      <p:ext uri="{BB962C8B-B14F-4D97-AF65-F5344CB8AC3E}">
        <p14:creationId xmlns:p14="http://schemas.microsoft.com/office/powerpoint/2010/main" val="277408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257</TotalTime>
  <Words>1616</Words>
  <Application>Microsoft Office PowerPoint</Application>
  <PresentationFormat>Widescreen</PresentationFormat>
  <Paragraphs>111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Cambria</vt:lpstr>
      <vt:lpstr>Times New Roman</vt:lpstr>
      <vt:lpstr>Wingdings</vt:lpstr>
      <vt:lpstr>Cloud skipper design template</vt:lpstr>
      <vt:lpstr>   APLS CONFERENCE  CHICAGO: APRIL 2019 </vt:lpstr>
      <vt:lpstr>        APLS CONFERENCE  CHICAGO: APRIL 2019 </vt:lpstr>
      <vt:lpstr>  The Evolutionary Process of Information, social evolution, Politics and Media: Defining the Ethical Boundaries </vt:lpstr>
      <vt:lpstr>The Evolutionary Process of Information, social evolution, Politics and Media: Defining the Ethical Boundaries </vt:lpstr>
      <vt:lpstr>The Evolutionary Process of Information, social evolution, Politics and Media: Defining the Ethical Boundaries</vt:lpstr>
      <vt:lpstr>The Evolutionary Process of Information, social evolution, Politics and Media: Defining the Ethical Boundaries</vt:lpstr>
      <vt:lpstr>The Evolutionary Process of Information, social evolution, Politics and Media: Defining the Ethical Boundaries</vt:lpstr>
      <vt:lpstr>The Evolutionary Process of Information, social evolution, Politics and Media: Defining the Ethical Boundaries</vt:lpstr>
      <vt:lpstr>The Evolutionary Process of Information, social evolution, Politics and Media: Defining the Ethical Boundaries</vt:lpstr>
      <vt:lpstr> The Evolutionary Process of Information, social evolution, Politics and Media: Defining the Ethical Boundaries </vt:lpstr>
      <vt:lpstr> The Evolutionary Process of Information, social evolution, Politics and Media: Defining the Ethical Boundaries </vt:lpstr>
      <vt:lpstr> The Evolutionary Process of Information, social evolution, Politics and Media: Defining the Ethical Boundaries </vt:lpstr>
      <vt:lpstr> The Evolutionary Process of Information, social evolution, Politics and Media: Defining the Ethical Boundaries </vt:lpstr>
      <vt:lpstr> The Evolutionary Process of Information, social evolution, Politics and Media: Defining the Ethical Boundaries </vt:lpstr>
      <vt:lpstr> The Evolutionary Process of Information, social evolution, Politics and Media: Defining the Ethical Boundaries </vt:lpstr>
      <vt:lpstr> The Evolutionary Process of Information, social evolution, Politics and Media: Defining the Ethical Boundaries </vt:lpstr>
      <vt:lpstr>The Evolutionary Process of Information, social evolution, Politics and Media: Defining the Ethical Boundaries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APLS CONFERENCE  CHICAGO: APRIL 2019</dc:title>
  <dc:creator>John Amankwah</dc:creator>
  <cp:lastModifiedBy>John Amankwah</cp:lastModifiedBy>
  <cp:revision>25</cp:revision>
  <dcterms:created xsi:type="dcterms:W3CDTF">2019-04-05T02:00:34Z</dcterms:created>
  <dcterms:modified xsi:type="dcterms:W3CDTF">2023-10-19T01:05:15Z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